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84" r:id="rId3"/>
    <p:sldId id="263" r:id="rId4"/>
    <p:sldId id="275" r:id="rId5"/>
    <p:sldId id="267" r:id="rId6"/>
    <p:sldId id="277" r:id="rId7"/>
    <p:sldId id="268" r:id="rId8"/>
    <p:sldId id="273" r:id="rId9"/>
    <p:sldId id="286" r:id="rId10"/>
    <p:sldId id="287" r:id="rId11"/>
  </p:sldIdLst>
  <p:sldSz cx="12192000" cy="6858000"/>
  <p:notesSz cx="6858000" cy="994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B5E472DC-2188-42E2-A4DC-F8FD85355FFB}" type="datetimeFigureOut">
              <a:rPr lang="de-CH" smtClean="0"/>
              <a:t>11.02.2019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5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D7989F2-4A78-4FB5-949A-B6E9EFE1A2A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645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547" cy="49792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3853" y="2"/>
            <a:ext cx="2972547" cy="49792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F65D91F0-60B5-4CCA-9F42-1855822EDF92}" type="datetimeFigureOut">
              <a:rPr lang="de-CH" smtClean="0"/>
              <a:t>11.02.2019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4618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481" y="4786720"/>
            <a:ext cx="5487041" cy="391655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9354"/>
            <a:ext cx="2972547" cy="49792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3853" y="9449354"/>
            <a:ext cx="2972547" cy="49792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F77ABBD0-9890-4A6A-B859-1A7E2B4CA6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672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BBD0-9890-4A6A-B859-1A7E2B4CA60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858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BBD0-9890-4A6A-B859-1A7E2B4CA60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810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DDAB-7B8B-46FE-B7CF-C6EAFEA13DD3}" type="datetime1">
              <a:rPr lang="de-CH" smtClean="0"/>
              <a:t>11.02.2019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778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56E1-2B64-422E-9DA4-781750F6261E}" type="datetime1">
              <a:rPr lang="de-CH" smtClean="0"/>
              <a:t>11.02.2019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030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3293-373C-4427-97FF-044D50B58E6B}" type="datetime1">
              <a:rPr lang="de-CH" smtClean="0"/>
              <a:t>11.02.2019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61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BDF7-54E7-4EBA-9FE9-B36F635A2D81}" type="datetime1">
              <a:rPr lang="de-CH" smtClean="0"/>
              <a:t>11.02.2019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057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BC8A-9FBB-4D8C-9B22-6390D5959167}" type="datetime1">
              <a:rPr lang="de-CH" smtClean="0"/>
              <a:t>11.02.2019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512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A81C-B6B2-4440-AA9F-531A52EBE000}" type="datetime1">
              <a:rPr lang="de-CH" smtClean="0"/>
              <a:t>11.02.2019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116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42A4-9170-44AA-820C-B30A6D9ABE34}" type="datetime1">
              <a:rPr lang="de-CH" smtClean="0"/>
              <a:t>11.02.2019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03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397-74B9-4BD5-8FE6-4EE2526AFEDD}" type="datetime1">
              <a:rPr lang="de-CH" smtClean="0"/>
              <a:t>11.02.2019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09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309D-F1CB-4E75-8F0F-7502BBDB8BC1}" type="datetime1">
              <a:rPr lang="de-CH" smtClean="0"/>
              <a:t>11.02.2019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218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BCC9-4825-45D5-B3AC-2E67AC7D8F2D}" type="datetime1">
              <a:rPr lang="de-CH" smtClean="0"/>
              <a:t>11.02.2019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374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D80-4FD8-426A-A940-572126F491A5}" type="datetime1">
              <a:rPr lang="de-CH" smtClean="0"/>
              <a:t>11.02.2019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467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93032-76A6-46F8-951F-7A4DED562959}" type="datetime1">
              <a:rPr lang="de-CH" smtClean="0"/>
              <a:t>11.02.2019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E9B6-7D94-4B1C-9445-8E0BE2DEDC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592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kbs.rpz-basel.ch" TargetMode="External"/><Relationship Id="rId2" Type="http://schemas.openxmlformats.org/officeDocument/2006/relationships/hyperlink" Target="http://www.rkkbs.rpz-basel.ch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04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000" dirty="0" smtClean="0"/>
              <a:t>Warum gibt es einen neuen Lehrplan für den Religionsunterricht?</a:t>
            </a:r>
            <a:endParaRPr lang="de-CH" sz="30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400432"/>
            <a:ext cx="10515600" cy="4776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800" dirty="0" smtClean="0">
                <a:solidFill>
                  <a:srgbClr val="FF0000"/>
                </a:solidFill>
              </a:rPr>
              <a:t>Ein LP reagiert immer auf Veränderungen</a:t>
            </a:r>
          </a:p>
          <a:p>
            <a:pPr>
              <a:buFont typeface="Wingdings" charset="2"/>
              <a:buChar char="Ø"/>
            </a:pPr>
            <a:r>
              <a:rPr lang="de-DE" dirty="0"/>
              <a:t> </a:t>
            </a:r>
            <a:r>
              <a:rPr lang="de-DE" dirty="0" smtClean="0"/>
              <a:t>neu: Kompetenzorientierung LP 21</a:t>
            </a:r>
          </a:p>
          <a:p>
            <a:pPr>
              <a:buFont typeface="Wingdings" charset="2"/>
              <a:buChar char="Ø"/>
            </a:pPr>
            <a:r>
              <a:rPr lang="de-DE" dirty="0"/>
              <a:t> </a:t>
            </a:r>
            <a:r>
              <a:rPr lang="de-DE" dirty="0" smtClean="0"/>
              <a:t>neu: Der Staat hat mit dem LP 21 das Thema Religion an den öffentlichen Schulen verpflichtend gemacht (NMG)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38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10</a:t>
            </a:fld>
            <a:endParaRPr lang="de-CH"/>
          </a:p>
        </p:txBody>
      </p:sp>
      <p:pic>
        <p:nvPicPr>
          <p:cNvPr id="3" name="Inhaltsplatzhalt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10" y="242597"/>
            <a:ext cx="4043848" cy="58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0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263"/>
          </a:xfrm>
        </p:spPr>
        <p:txBody>
          <a:bodyPr/>
          <a:lstStyle/>
          <a:p>
            <a:r>
              <a:rPr lang="de-DE" dirty="0" smtClean="0"/>
              <a:t>Es ist alles im Fluss, alles in Bewegung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59" y="1690689"/>
            <a:ext cx="8509687" cy="437236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586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863"/>
          </a:xfrm>
        </p:spPr>
        <p:txBody>
          <a:bodyPr>
            <a:normAutofit/>
          </a:bodyPr>
          <a:lstStyle/>
          <a:p>
            <a:pPr algn="ctr"/>
            <a:r>
              <a:rPr lang="de-DE" sz="1800" b="1" dirty="0"/>
              <a:t>Ökumenischer </a:t>
            </a:r>
            <a:r>
              <a:rPr lang="de-DE" sz="1800" b="1" dirty="0" smtClean="0"/>
              <a:t>Lehrplan,  </a:t>
            </a:r>
            <a:r>
              <a:rPr lang="de-CH" sz="1800" b="1" dirty="0" smtClean="0"/>
              <a:t>Religionsunterricht</a:t>
            </a:r>
            <a:r>
              <a:rPr lang="de-CH" sz="1800" dirty="0" smtClean="0"/>
              <a:t> </a:t>
            </a:r>
            <a:br>
              <a:rPr lang="de-CH" sz="1800" dirty="0" smtClean="0"/>
            </a:br>
            <a:r>
              <a:rPr lang="de-DE" sz="1800" dirty="0" smtClean="0"/>
              <a:t>an </a:t>
            </a:r>
            <a:r>
              <a:rPr lang="de-DE" sz="1800" dirty="0"/>
              <a:t>der Primarschule Basel-Stadt</a:t>
            </a:r>
            <a:endParaRPr lang="de-CH" sz="1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464906"/>
            <a:ext cx="10515600" cy="47120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200" dirty="0" smtClean="0">
                <a:solidFill>
                  <a:srgbClr val="FF0000"/>
                </a:solidFill>
              </a:rPr>
              <a:t>Wieso gibt es in Basel kirchlichen RU an der Primarschule?</a:t>
            </a:r>
            <a:endParaRPr lang="de-CH" sz="3200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de-DE" dirty="0"/>
              <a:t>Seit es in Basel  Schule(n) gibt, ist ein systematischer christlicher RU an der Volksschule implementiert. </a:t>
            </a:r>
            <a:endParaRPr lang="de-CH" dirty="0"/>
          </a:p>
          <a:p>
            <a:pPr>
              <a:buFont typeface="Wingdings" charset="2"/>
              <a:buChar char="Ø"/>
            </a:pPr>
            <a:r>
              <a:rPr lang="de-DE" dirty="0"/>
              <a:t>Obwohl seit 1911 die Ref. Kirche und der Staat in BS getrennt sind, wurde der schulische RU erst 1929 </a:t>
            </a:r>
            <a:r>
              <a:rPr lang="de-DE" dirty="0" smtClean="0"/>
              <a:t>den </a:t>
            </a:r>
            <a:r>
              <a:rPr lang="de-DE" dirty="0"/>
              <a:t>religiösen Gemeinschaften übertragen. </a:t>
            </a:r>
            <a:endParaRPr lang="de-CH" dirty="0"/>
          </a:p>
          <a:p>
            <a:pPr>
              <a:buFont typeface="Wingdings" charset="2"/>
              <a:buChar char="Ø"/>
            </a:pPr>
            <a:r>
              <a:rPr lang="de-DE" dirty="0"/>
              <a:t>1972 wurde die Röm.-kath. Kirche öffentlich rechtlich anerkannt</a:t>
            </a:r>
            <a:r>
              <a:rPr lang="de-DE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de-DE" dirty="0" smtClean="0"/>
              <a:t>Öffentlich rechtliche (oder kantonale) Anerkennung haben: ERK, RKK, Christkatholiken, </a:t>
            </a:r>
            <a:r>
              <a:rPr lang="de-DE" dirty="0" err="1" smtClean="0"/>
              <a:t>Aleviten</a:t>
            </a:r>
            <a:r>
              <a:rPr lang="de-DE" dirty="0" smtClean="0"/>
              <a:t>, israelitische Gemeinde. </a:t>
            </a:r>
          </a:p>
          <a:p>
            <a:pPr>
              <a:buFont typeface="Wingdings" charset="2"/>
              <a:buChar char="Ø"/>
            </a:pPr>
            <a:r>
              <a:rPr lang="de-DE" dirty="0" smtClean="0"/>
              <a:t>RU ist im Schulgesetz verankert im § 77, Ordnung 410.500</a:t>
            </a:r>
            <a:endParaRPr lang="de-CH" dirty="0"/>
          </a:p>
          <a:p>
            <a:pPr>
              <a:buFont typeface="Wingdings" charset="2"/>
              <a:buChar char="Ø"/>
            </a:pPr>
            <a:r>
              <a:rPr lang="de-DE" dirty="0" smtClean="0"/>
              <a:t>Religion gehört zum Bildungsauftrag der Schule dazu</a:t>
            </a:r>
          </a:p>
          <a:p>
            <a:pPr>
              <a:buFont typeface="Wingdings" charset="2"/>
              <a:buChar char="Ø"/>
            </a:pPr>
            <a:r>
              <a:rPr lang="de-DE" dirty="0" smtClean="0"/>
              <a:t>Siehe LP S.6/7 (dort steht es ausführlich)</a:t>
            </a:r>
            <a:endParaRPr lang="de-CH" dirty="0"/>
          </a:p>
          <a:p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53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1800" b="1" dirty="0"/>
              <a:t>Ökumenischer </a:t>
            </a:r>
            <a:r>
              <a:rPr lang="de-DE" sz="1800" b="1" dirty="0" smtClean="0"/>
              <a:t>Lehrplan,  </a:t>
            </a:r>
            <a:r>
              <a:rPr lang="de-CH" sz="1800" b="1" dirty="0" smtClean="0"/>
              <a:t>Religionsunterricht</a:t>
            </a:r>
            <a:r>
              <a:rPr lang="de-CH" sz="1800" dirty="0" smtClean="0"/>
              <a:t> </a:t>
            </a:r>
            <a:br>
              <a:rPr lang="de-CH" sz="1800" dirty="0" smtClean="0"/>
            </a:br>
            <a:r>
              <a:rPr lang="de-DE" sz="1800" dirty="0" smtClean="0"/>
              <a:t>an </a:t>
            </a:r>
            <a:r>
              <a:rPr lang="de-DE" sz="1800" dirty="0"/>
              <a:t>der Primarschule Basel-Stadt</a:t>
            </a:r>
            <a:endParaRPr lang="de-CH" sz="18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9609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Historischer </a:t>
            </a:r>
          </a:p>
          <a:p>
            <a:pPr marL="0" indent="0">
              <a:buNone/>
            </a:pPr>
            <a:r>
              <a:rPr lang="de-DE" b="1" dirty="0" smtClean="0"/>
              <a:t>Kurz-Exkurs</a:t>
            </a:r>
          </a:p>
          <a:p>
            <a:pPr marL="0" indent="0">
              <a:buNone/>
            </a:pPr>
            <a:endParaRPr lang="de-CH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28" y="1825624"/>
            <a:ext cx="6793211" cy="4530725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77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863"/>
          </a:xfrm>
        </p:spPr>
        <p:txBody>
          <a:bodyPr>
            <a:normAutofit/>
          </a:bodyPr>
          <a:lstStyle/>
          <a:p>
            <a:pPr algn="ctr"/>
            <a:r>
              <a:rPr lang="de-DE" sz="1800" b="1" dirty="0"/>
              <a:t>Ökumenischer </a:t>
            </a:r>
            <a:r>
              <a:rPr lang="de-DE" sz="1800" b="1" dirty="0" smtClean="0"/>
              <a:t>Lehrplan,  </a:t>
            </a:r>
            <a:r>
              <a:rPr lang="de-CH" sz="1800" b="1" dirty="0" smtClean="0"/>
              <a:t>Religionsunterricht</a:t>
            </a:r>
            <a:r>
              <a:rPr lang="de-CH" sz="1800" dirty="0" smtClean="0"/>
              <a:t> </a:t>
            </a:r>
            <a:br>
              <a:rPr lang="de-CH" sz="1800" dirty="0" smtClean="0"/>
            </a:br>
            <a:r>
              <a:rPr lang="de-DE" sz="1800" dirty="0" smtClean="0"/>
              <a:t>an </a:t>
            </a:r>
            <a:r>
              <a:rPr lang="de-DE" sz="1800" dirty="0"/>
              <a:t>der Primarschule Basel-Stadt</a:t>
            </a:r>
            <a:endParaRPr lang="de-CH" sz="1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184988"/>
            <a:ext cx="10515600" cy="499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200" dirty="0" smtClean="0">
                <a:solidFill>
                  <a:srgbClr val="FF0000"/>
                </a:solidFill>
              </a:rPr>
              <a:t>Religionsunterricht am Lernort Schule</a:t>
            </a:r>
            <a:endParaRPr lang="de-CH" sz="3200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de-DE" sz="2400" dirty="0"/>
              <a:t>Die Kirchen unterscheiden zwischen RU am Lernort Schule und </a:t>
            </a:r>
            <a:r>
              <a:rPr lang="de-DE" sz="2400" dirty="0" smtClean="0"/>
              <a:t>Katechese </a:t>
            </a:r>
            <a:r>
              <a:rPr lang="de-DE" sz="2400" dirty="0"/>
              <a:t>am Lernort Kirch- und Pfarrgemeinde. </a:t>
            </a:r>
            <a:endParaRPr lang="de-CH" sz="2400" dirty="0"/>
          </a:p>
          <a:p>
            <a:pPr>
              <a:buFont typeface="Wingdings" charset="2"/>
              <a:buChar char="Ø"/>
            </a:pPr>
            <a:r>
              <a:rPr lang="de-DE" sz="2400" dirty="0"/>
              <a:t>Der </a:t>
            </a:r>
            <a:r>
              <a:rPr lang="de-DE" sz="2400" b="1" dirty="0"/>
              <a:t>RU am Lernort Schule </a:t>
            </a:r>
            <a:r>
              <a:rPr lang="de-DE" sz="2400" dirty="0"/>
              <a:t>ist explizit für eine religiös heterogene Schülerschaft gedacht, die zu verantwortlichem Denken und Handeln im Hinblick auf Religion befähigt werden soll.</a:t>
            </a:r>
            <a:endParaRPr lang="de-CH" sz="2400" dirty="0"/>
          </a:p>
          <a:p>
            <a:pPr>
              <a:buFont typeface="Wingdings" charset="2"/>
              <a:buChar char="Ø"/>
            </a:pPr>
            <a:r>
              <a:rPr lang="de-DE" sz="2400" dirty="0"/>
              <a:t>Seine grundlegende Zielbestimmung besteht dabei weder in der existenziellen Glaubenseinführung noch in der kirchlichen Sozialisation bzw. Hinführung zu einer Pfarr- oder Kirchgemeinde</a:t>
            </a:r>
            <a:r>
              <a:rPr lang="de-DE" sz="2400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de-DE" sz="2400" dirty="0"/>
              <a:t>Am </a:t>
            </a:r>
            <a:r>
              <a:rPr lang="de-DE" sz="2400" b="1" dirty="0"/>
              <a:t>Lernort Pfarrei bzw. Kirchgemeinde </a:t>
            </a:r>
            <a:r>
              <a:rPr lang="de-DE" sz="2400" dirty="0"/>
              <a:t>findet konfessionell getrennt die katechetische Unterweisung statt z.B. als Einführung in das Sakrament der Eucharistie bzw. des Abendmahls. </a:t>
            </a:r>
            <a:r>
              <a:rPr lang="de-DE" sz="2400" dirty="0" smtClean="0"/>
              <a:t> </a:t>
            </a:r>
            <a:endParaRPr lang="de-CH" sz="2400" dirty="0"/>
          </a:p>
          <a:p>
            <a:pPr marL="0" indent="0">
              <a:buNone/>
            </a:pPr>
            <a:endParaRPr lang="de-CH" sz="2400" dirty="0"/>
          </a:p>
          <a:p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80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863"/>
          </a:xfrm>
        </p:spPr>
        <p:txBody>
          <a:bodyPr>
            <a:normAutofit/>
          </a:bodyPr>
          <a:lstStyle/>
          <a:p>
            <a:pPr algn="ctr"/>
            <a:r>
              <a:rPr lang="de-DE" sz="1800" b="1" dirty="0"/>
              <a:t>Ökumenischer </a:t>
            </a:r>
            <a:r>
              <a:rPr lang="de-DE" sz="1800" b="1" dirty="0" smtClean="0"/>
              <a:t>Lehrplan,  </a:t>
            </a:r>
            <a:r>
              <a:rPr lang="de-CH" sz="1800" b="1" dirty="0" smtClean="0"/>
              <a:t>Religionsunterricht</a:t>
            </a:r>
            <a:r>
              <a:rPr lang="de-CH" sz="1800" dirty="0" smtClean="0"/>
              <a:t> </a:t>
            </a:r>
            <a:br>
              <a:rPr lang="de-CH" sz="1800" dirty="0" smtClean="0"/>
            </a:br>
            <a:r>
              <a:rPr lang="de-DE" sz="1800" dirty="0" smtClean="0"/>
              <a:t>an </a:t>
            </a:r>
            <a:r>
              <a:rPr lang="de-DE" sz="1800" dirty="0"/>
              <a:t>der Primarschule Basel-Stadt</a:t>
            </a:r>
            <a:endParaRPr lang="de-CH" sz="1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464906"/>
            <a:ext cx="10515600" cy="4712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Lernort Pfarr- und Kirchgemeinde  /  Lernort Schule</a:t>
            </a:r>
            <a:endParaRPr lang="de-DE" sz="2400" b="1" dirty="0" smtClean="0"/>
          </a:p>
          <a:p>
            <a:pPr marL="0" indent="0">
              <a:buNone/>
            </a:pPr>
            <a:endParaRPr lang="de-CH" sz="2400" dirty="0"/>
          </a:p>
          <a:p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6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478" y="2123978"/>
            <a:ext cx="4526404" cy="364234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39" y="2002679"/>
            <a:ext cx="3693367" cy="36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863"/>
          </a:xfrm>
        </p:spPr>
        <p:txBody>
          <a:bodyPr>
            <a:normAutofit/>
          </a:bodyPr>
          <a:lstStyle/>
          <a:p>
            <a:pPr algn="ctr"/>
            <a:r>
              <a:rPr lang="de-DE" sz="1800" b="1" dirty="0"/>
              <a:t>Ökumenischer </a:t>
            </a:r>
            <a:r>
              <a:rPr lang="de-DE" sz="1800" b="1" dirty="0" smtClean="0"/>
              <a:t>Lehrplan,  </a:t>
            </a:r>
            <a:r>
              <a:rPr lang="de-CH" sz="1800" b="1" dirty="0" smtClean="0"/>
              <a:t>Religionsunterricht</a:t>
            </a:r>
            <a:r>
              <a:rPr lang="de-CH" sz="1800" dirty="0" smtClean="0"/>
              <a:t> </a:t>
            </a:r>
            <a:br>
              <a:rPr lang="de-CH" sz="1800" dirty="0" smtClean="0"/>
            </a:br>
            <a:r>
              <a:rPr lang="de-DE" sz="1800" dirty="0" smtClean="0"/>
              <a:t>an </a:t>
            </a:r>
            <a:r>
              <a:rPr lang="de-DE" sz="1800" dirty="0"/>
              <a:t>der Primarschule Basel-Stadt</a:t>
            </a:r>
            <a:endParaRPr lang="de-CH" sz="1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82141" y="1120346"/>
            <a:ext cx="11453005" cy="5056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Was ist neu?                Kompetenzorientierung</a:t>
            </a:r>
            <a:endParaRPr lang="de-CH" sz="2400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de-DE" dirty="0"/>
              <a:t>Der </a:t>
            </a:r>
            <a:r>
              <a:rPr lang="de-DE" dirty="0" err="1"/>
              <a:t>ökum</a:t>
            </a:r>
            <a:r>
              <a:rPr lang="de-DE" dirty="0"/>
              <a:t>. Lehrplan RU ist – wie der Lehrplan 21 – </a:t>
            </a:r>
            <a:r>
              <a:rPr lang="de-DE" dirty="0" smtClean="0"/>
              <a:t>kompetenzorientiert .</a:t>
            </a:r>
          </a:p>
          <a:p>
            <a:pPr>
              <a:buFont typeface="Wingdings" charset="2"/>
              <a:buChar char="Ø"/>
            </a:pPr>
            <a:r>
              <a:rPr lang="de-DE" dirty="0" smtClean="0"/>
              <a:t>Kompetenz am Bild der Trockenmauer erklären (kann man weglassen, im Kollegium sitzen Fachpersonen).</a:t>
            </a:r>
          </a:p>
          <a:p>
            <a:pPr>
              <a:buFont typeface="Wingdings" charset="2"/>
              <a:buChar char="Ø"/>
            </a:pPr>
            <a:r>
              <a:rPr lang="de-DE" dirty="0" smtClean="0"/>
              <a:t>Der RU LP hat sich auf 10 Kompetenzen beschränkt, die im Laufe der 6 Primarschuljahre erreicht werden.</a:t>
            </a:r>
          </a:p>
          <a:p>
            <a:pPr>
              <a:buFont typeface="Wingdings" charset="2"/>
              <a:buChar char="Ø"/>
            </a:pPr>
            <a:r>
              <a:rPr lang="de-DE" dirty="0" smtClean="0"/>
              <a:t>Für </a:t>
            </a:r>
            <a:r>
              <a:rPr lang="de-DE" dirty="0"/>
              <a:t>das kompetenzorientierte Lernen im kirchlichen RU gilt, dass es Lerngegenstände bzw. Inhalte braucht, an denen die Kompetenzen erworben werden können. </a:t>
            </a:r>
            <a:endParaRPr lang="de-DE" dirty="0" smtClean="0"/>
          </a:p>
          <a:p>
            <a:pPr>
              <a:buFont typeface="Wingdings" charset="2"/>
              <a:buChar char="Ø"/>
            </a:pPr>
            <a:r>
              <a:rPr lang="de-DE" dirty="0" smtClean="0"/>
              <a:t>Die Hälfte der Inhalte sind verpflichtend. Dies schafft Gestaltungsfreiräume für Kooperationen mit Klassenlehrpersonen.</a:t>
            </a:r>
          </a:p>
          <a:p>
            <a:pPr>
              <a:buFont typeface="Wingdings" charset="2"/>
              <a:buChar char="Ø"/>
            </a:pPr>
            <a:r>
              <a:rPr lang="de-DE" dirty="0" smtClean="0"/>
              <a:t>Die Lehrpersonen können dadurch besser auf Klassen und Schulsituationen reagieren.</a:t>
            </a:r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4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b="1" dirty="0" smtClean="0"/>
              <a:t>Ökumenischer Lehrplan,  </a:t>
            </a:r>
            <a:r>
              <a:rPr lang="de-CH" sz="3200" b="1" dirty="0" smtClean="0"/>
              <a:t>Religionsunterricht </a:t>
            </a:r>
            <a:r>
              <a:rPr lang="de-CH" sz="3000" dirty="0" smtClean="0"/>
              <a:t/>
            </a:r>
            <a:br>
              <a:rPr lang="de-CH" sz="3000" dirty="0" smtClean="0"/>
            </a:br>
            <a:r>
              <a:rPr lang="de-DE" sz="3000" dirty="0" smtClean="0"/>
              <a:t>an der Primarschule Basel-Stadt</a:t>
            </a:r>
            <a:endParaRPr lang="de-CH" sz="3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8</a:t>
            </a:fld>
            <a:endParaRPr lang="de-CH"/>
          </a:p>
        </p:txBody>
      </p:sp>
      <p:pic>
        <p:nvPicPr>
          <p:cNvPr id="6" name="Picture 2" descr="K:\F Lehrplan 21\Weiterbildungen\Präsentationen\Kaderausbildung Schulleiterweiterbildung\Kader Nr. 3 Aufgabenformate\Kompetenzen -IMG_0191-1354485776_0111042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55" y="1690687"/>
            <a:ext cx="9258767" cy="4141701"/>
          </a:xfrm>
          <a:prstGeom prst="rect">
            <a:avLst/>
          </a:prstGeom>
          <a:noFill/>
          <a:ln>
            <a:solidFill>
              <a:srgbClr val="FFCC6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82573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Wie kann sich mein Kollegium Zugang zum RU Lehrplan verschaffen?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798266"/>
            <a:ext cx="9144000" cy="2459534"/>
          </a:xfrm>
        </p:spPr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Ø"/>
            </a:pPr>
            <a:r>
              <a:rPr lang="de-DE" dirty="0" smtClean="0"/>
              <a:t>Wo ist der LP in meinem Schulhaus in gedruckter Form abgelegt?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dirty="0"/>
              <a:t>Wie wird </a:t>
            </a:r>
            <a:r>
              <a:rPr lang="de-DE" dirty="0" smtClean="0"/>
              <a:t>die Internetadresse der beiden Rektorate kommuniziert, damit der LP online abgerufen werden kann, </a:t>
            </a:r>
            <a:r>
              <a:rPr lang="de-DE" dirty="0" err="1" smtClean="0"/>
              <a:t>z.B</a:t>
            </a:r>
            <a:r>
              <a:rPr lang="de-DE" dirty="0" smtClean="0"/>
              <a:t> wöchentlicher Infobrief, der an alle LP </a:t>
            </a:r>
            <a:r>
              <a:rPr lang="de-DE" dirty="0"/>
              <a:t>geht oder .... 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de-DE" dirty="0" smtClean="0">
                <a:hlinkClick r:id="rId2"/>
              </a:rPr>
              <a:t>www.rkkbs.rpz</a:t>
            </a:r>
            <a:r>
              <a:rPr lang="de-DE" dirty="0">
                <a:hlinkClick r:id="rId2"/>
              </a:rPr>
              <a:t>-</a:t>
            </a:r>
            <a:r>
              <a:rPr lang="de-DE" dirty="0" smtClean="0">
                <a:hlinkClick r:id="rId2"/>
              </a:rPr>
              <a:t>basel.ch</a:t>
            </a:r>
            <a:r>
              <a:rPr lang="de-DE" dirty="0" smtClean="0"/>
              <a:t> </a:t>
            </a:r>
            <a:r>
              <a:rPr lang="de-DE" dirty="0"/>
              <a:t>oder </a:t>
            </a:r>
            <a:r>
              <a:rPr lang="de-DE" dirty="0" smtClean="0">
                <a:hlinkClick r:id="rId3"/>
              </a:rPr>
              <a:t>www.erkbs.rpz</a:t>
            </a:r>
            <a:r>
              <a:rPr lang="de-DE" dirty="0">
                <a:hlinkClick r:id="rId3"/>
              </a:rPr>
              <a:t>-</a:t>
            </a:r>
            <a:r>
              <a:rPr lang="de-DE" dirty="0" smtClean="0">
                <a:hlinkClick r:id="rId3"/>
              </a:rPr>
              <a:t>basel.ch</a:t>
            </a:r>
            <a:endParaRPr lang="de-DE" dirty="0" smtClean="0"/>
          </a:p>
          <a:p>
            <a:pPr marL="342900" indent="-342900" algn="l">
              <a:buFont typeface="Wingdings" charset="2"/>
              <a:buChar char="Ø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E9B6-7D94-4B1C-9445-8E0BE2DEDC76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509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Breitbild</PresentationFormat>
  <Paragraphs>51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Warum gibt es einen neuen Lehrplan für den Religionsunterricht?</vt:lpstr>
      <vt:lpstr>Es ist alles im Fluss, alles in Bewegung</vt:lpstr>
      <vt:lpstr>Ökumenischer Lehrplan,  Religionsunterricht  an der Primarschule Basel-Stadt</vt:lpstr>
      <vt:lpstr>Ökumenischer Lehrplan,  Religionsunterricht  an der Primarschule Basel-Stadt</vt:lpstr>
      <vt:lpstr>Ökumenischer Lehrplan,  Religionsunterricht  an der Primarschule Basel-Stadt</vt:lpstr>
      <vt:lpstr>Ökumenischer Lehrplan,  Religionsunterricht  an der Primarschule Basel-Stadt</vt:lpstr>
      <vt:lpstr>Ökumenischer Lehrplan,  Religionsunterricht  an der Primarschule Basel-Stadt</vt:lpstr>
      <vt:lpstr>Ökumenischer Lehrplan,  Religionsunterricht  an der Primarschule Basel-Stadt</vt:lpstr>
      <vt:lpstr>Wie kann sich mein Kollegium Zugang zum RU Lehrplan verschaffen?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Konferenz Schulleitung, 9. Nov. 2017 Sparmassnahmen, Religionsunterricht</dc:title>
  <dc:creator>Atwood Richard</dc:creator>
  <cp:lastModifiedBy>Albiez Andrea</cp:lastModifiedBy>
  <cp:revision>63</cp:revision>
  <cp:lastPrinted>2018-12-05T10:14:51Z</cp:lastPrinted>
  <dcterms:created xsi:type="dcterms:W3CDTF">2017-11-01T08:46:35Z</dcterms:created>
  <dcterms:modified xsi:type="dcterms:W3CDTF">2019-02-11T14:42:42Z</dcterms:modified>
</cp:coreProperties>
</file>